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hape 17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:in und Datum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Autor:in und Datum</a:t>
            </a:r>
          </a:p>
        </p:txBody>
      </p:sp>
      <p:sp>
        <p:nvSpPr>
          <p:cNvPr id="12" name="Titel der Präsentatio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13" name="Textebene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olientitel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100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10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-Titel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Agenda-Titel</a:t>
            </a:r>
          </a:p>
        </p:txBody>
      </p:sp>
      <p:sp>
        <p:nvSpPr>
          <p:cNvPr id="109" name="Agenda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Agenda-Untertitel</a:t>
            </a:r>
          </a:p>
        </p:txBody>
      </p:sp>
      <p:sp>
        <p:nvSpPr>
          <p:cNvPr id="110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Agendathemen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ebene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Aufstellung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ebene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kte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Fakten</a:t>
            </a:r>
          </a:p>
        </p:txBody>
      </p:sp>
      <p:sp>
        <p:nvSpPr>
          <p:cNvPr id="12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Quellenangabe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Quellenangabe</a:t>
            </a:r>
          </a:p>
        </p:txBody>
      </p:sp>
      <p:sp>
        <p:nvSpPr>
          <p:cNvPr id="136" name="Textebene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„Bemerkenswert“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alatschüssel mit gebratenem Reis, gekochten Eiern und Stäbchen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Schüssel mit Lachsfrikadellen, Salat u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Schüssel mit Pappardelle, Petersilienbutter, gerösteten Haselnüssen und geriebenem Parmesan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alatschüssel mit gebratenem Reis, gekochten Eiern und Stäbchen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und Limonen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el der Präsentatio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23" name="Autor:in und Datum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Autor:in und Datum</a:t>
            </a:r>
          </a:p>
        </p:txBody>
      </p:sp>
      <p:sp>
        <p:nvSpPr>
          <p:cNvPr id="24" name="Textebene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chüssel mit Lachsfrikadellen, Salat u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Folientitel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Folientitel</a:t>
            </a:r>
          </a:p>
        </p:txBody>
      </p:sp>
      <p:sp>
        <p:nvSpPr>
          <p:cNvPr id="34" name="Textebene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Folien-Untertitel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Folien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43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44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61" name="Textebene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Schüssel mit Pappardelle, Petersilienbutter, gerösteten Haselnüssen und geriebenem Parmesan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Folientitel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6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 &amp; Livevideo –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72" name="Textebene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Folientitel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7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 &amp; Livevideo –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82" name="Textebene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Folientitel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8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el des Abschnitts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Titel des Abschnitts</a:t>
            </a:r>
          </a:p>
        </p:txBody>
      </p:sp>
      <p:sp>
        <p:nvSpPr>
          <p:cNvPr id="92" name="Folien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Folientitel</a:t>
            </a:r>
          </a:p>
        </p:txBody>
      </p:sp>
      <p:sp>
        <p:nvSpPr>
          <p:cNvPr id="3" name="Textebene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3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3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3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3.tif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3.tif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3.tif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3.tif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3.tif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3.tif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3.tif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pixabay.com/vectors/bird-tweeting-singing-melody-song-1295782/" TargetMode="External"/><Relationship Id="rId3" Type="http://schemas.openxmlformats.org/officeDocument/2006/relationships/hyperlink" Target="https://pixabay.com/vectors/divider-separator-flourish-line-art-8103125/" TargetMode="External"/><Relationship Id="rId4" Type="http://schemas.openxmlformats.org/officeDocument/2006/relationships/hyperlink" Target="https://pixabay.com/photos/spring-bird-bird-spring-blue-2295434/" TargetMode="External"/><Relationship Id="rId5" Type="http://schemas.openxmlformats.org/officeDocument/2006/relationships/hyperlink" Target="https://pixabay.com/photos/town-square-fountain-houses-facade-8434094/" TargetMode="External"/><Relationship Id="rId6" Type="http://schemas.openxmlformats.org/officeDocument/2006/relationships/hyperlink" Target="https://pixabay.com/photos/ballons-airballons-sky-happiness-989038/" TargetMode="External"/><Relationship Id="rId7" Type="http://schemas.openxmlformats.org/officeDocument/2006/relationships/hyperlink" Target="https://pixabay.com/photos/flowers-crocus-meadow-spring-crocus-318291/" TargetMode="External"/><Relationship Id="rId8" Type="http://schemas.openxmlformats.org/officeDocument/2006/relationships/hyperlink" Target="https://pixabay.com/photos/flower-blossom-bloom-sheet-music-8271486/" TargetMode="External"/><Relationship Id="rId9" Type="http://schemas.openxmlformats.org/officeDocument/2006/relationships/hyperlink" Target="https://pixabay.com/photos/field-cereals-summer-sun-sunshine-192179/" TargetMode="External"/><Relationship Id="rId10" Type="http://schemas.openxmlformats.org/officeDocument/2006/relationships/hyperlink" Target="https://pixabay.com/photos/history-mill-old-water-2277366/" TargetMode="External"/><Relationship Id="rId11" Type="http://schemas.openxmlformats.org/officeDocument/2006/relationships/hyperlink" Target="https://pixabay.com/photos/twilight-evening-landscape-sky-4971596/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Herzlich willkommen zum Singen!"/>
          <p:cNvSpPr txBox="1"/>
          <p:nvPr>
            <p:ph type="ctrTitle"/>
          </p:nvPr>
        </p:nvSpPr>
        <p:spPr>
          <a:xfrm>
            <a:off x="900412" y="2795478"/>
            <a:ext cx="19262495" cy="4593833"/>
          </a:xfrm>
          <a:prstGeom prst="rect">
            <a:avLst/>
          </a:prstGeom>
        </p:spPr>
        <p:txBody>
          <a:bodyPr anchor="ctr"/>
          <a:lstStyle>
            <a:lvl1pPr>
              <a:defRPr spc="-300" sz="15000"/>
            </a:lvl1pPr>
          </a:lstStyle>
          <a:p>
            <a:pPr/>
            <a:r>
              <a:t>Herzlich willkommen zum Singen!</a:t>
            </a:r>
          </a:p>
        </p:txBody>
      </p:sp>
      <p:sp>
        <p:nvSpPr>
          <p:cNvPr id="180" name="mit N.N."/>
          <p:cNvSpPr txBox="1"/>
          <p:nvPr>
            <p:ph type="subTitle" sz="quarter" idx="1"/>
          </p:nvPr>
        </p:nvSpPr>
        <p:spPr>
          <a:xfrm>
            <a:off x="900412" y="8341507"/>
            <a:ext cx="19262495" cy="1905001"/>
          </a:xfrm>
          <a:prstGeom prst="rect">
            <a:avLst/>
          </a:prstGeom>
        </p:spPr>
        <p:txBody>
          <a:bodyPr/>
          <a:lstStyle/>
          <a:p>
            <a:pPr/>
            <a:r>
              <a:t>mit N.N.</a:t>
            </a:r>
          </a:p>
        </p:txBody>
      </p:sp>
      <p:pic>
        <p:nvPicPr>
          <p:cNvPr id="181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76104" y="4984862"/>
            <a:ext cx="7837258" cy="8618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o wird die Lieb‘ in uns mächtig und groß, nach manchem Leiden…"/>
          <p:cNvSpPr txBox="1"/>
          <p:nvPr/>
        </p:nvSpPr>
        <p:spPr>
          <a:xfrm>
            <a:off x="1922833" y="1079499"/>
            <a:ext cx="2053833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so wird die Lieb‘ in uns mächtig und groß,</a:t>
            </a:r>
            <a:br/>
            <a:r>
              <a:t>nach manchem Leiden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und traurigem Los.</a:t>
            </a:r>
          </a:p>
        </p:txBody>
      </p:sp>
      <p:pic>
        <p:nvPicPr>
          <p:cNvPr id="212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Ännchen von Tharau,…"/>
          <p:cNvSpPr txBox="1"/>
          <p:nvPr/>
        </p:nvSpPr>
        <p:spPr>
          <a:xfrm>
            <a:off x="1371186" y="1079499"/>
            <a:ext cx="21641629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Ännchen von Tharau,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mein Reichtum, mein Gut,</a:t>
            </a:r>
            <a:br/>
            <a:r>
              <a:t>du meine Seele,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mein Fleisch und mein Blut!</a:t>
            </a:r>
          </a:p>
        </p:txBody>
      </p:sp>
      <p:pic>
        <p:nvPicPr>
          <p:cNvPr id="215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Würdest du gleich einmal von mir getrennt, lebtest da, wo man…"/>
          <p:cNvSpPr txBox="1"/>
          <p:nvPr/>
        </p:nvSpPr>
        <p:spPr>
          <a:xfrm>
            <a:off x="2607790" y="1079499"/>
            <a:ext cx="20113540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Würdest du gleich einmal von mir getrennt,</a:t>
            </a:r>
            <a:br/>
            <a:r>
              <a:t>lebtest da, wo man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die Sonne kaum kennt;</a:t>
            </a:r>
          </a:p>
        </p:txBody>
      </p:sp>
      <p:pic>
        <p:nvPicPr>
          <p:cNvPr id="218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4."/>
          <p:cNvSpPr/>
          <p:nvPr/>
        </p:nvSpPr>
        <p:spPr>
          <a:xfrm>
            <a:off x="324804" y="429373"/>
            <a:ext cx="2140952" cy="213492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4.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ich will dir folgen…"/>
          <p:cNvSpPr txBox="1"/>
          <p:nvPr/>
        </p:nvSpPr>
        <p:spPr>
          <a:xfrm>
            <a:off x="1922833" y="1079499"/>
            <a:ext cx="2053833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ich will dir folgen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durch Wälder und Meer,</a:t>
            </a:r>
            <a:br/>
            <a:r>
              <a:t>Eisen und Kerker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und feindliches Heer.</a:t>
            </a:r>
          </a:p>
        </p:txBody>
      </p:sp>
      <p:pic>
        <p:nvPicPr>
          <p:cNvPr id="222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Ännchen von Tharau,…"/>
          <p:cNvSpPr txBox="1"/>
          <p:nvPr/>
        </p:nvSpPr>
        <p:spPr>
          <a:xfrm>
            <a:off x="1371186" y="1391920"/>
            <a:ext cx="21641629" cy="10932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4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Ännchen von Tharau, 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mein Licht, meine Sonn‘,</a:t>
            </a:r>
            <a:br/>
            <a:r>
              <a:t>mein Leben schließt sich 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um deines herum!</a:t>
            </a:r>
          </a:p>
        </p:txBody>
      </p:sp>
      <p:pic>
        <p:nvPicPr>
          <p:cNvPr id="225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02018" y="11609389"/>
            <a:ext cx="5379964" cy="2689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l="0" t="6035" r="0" b="9123"/>
          <a:stretch>
            <a:fillRect/>
          </a:stretch>
        </p:blipFill>
        <p:spPr>
          <a:xfrm>
            <a:off x="-10348" y="-41107"/>
            <a:ext cx="24404696" cy="13798214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Alle Vögel sind schon da"/>
          <p:cNvSpPr txBox="1"/>
          <p:nvPr>
            <p:ph type="ctrTitle"/>
          </p:nvPr>
        </p:nvSpPr>
        <p:spPr>
          <a:xfrm>
            <a:off x="-514490" y="10736463"/>
            <a:ext cx="25412980" cy="2235331"/>
          </a:xfrm>
          <a:prstGeom prst="rect">
            <a:avLst/>
          </a:prstGeom>
          <a:solidFill>
            <a:srgbClr val="426DB9">
              <a:alpha val="80444"/>
            </a:srgbClr>
          </a:solidFill>
          <a:ln w="63500">
            <a:solidFill>
              <a:srgbClr val="0000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anchor="ctr"/>
          <a:lstStyle>
            <a:lvl1pPr algn="ctr">
              <a:defRPr spc="-239" sz="12000">
                <a:solidFill>
                  <a:srgbClr val="EDF8FB"/>
                </a:solidFill>
              </a:defRPr>
            </a:lvl1pPr>
          </a:lstStyle>
          <a:p>
            <a:pPr/>
            <a:r>
              <a:t>Alle Vögel sind schon da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Alle Vögel sind schon da,…"/>
          <p:cNvSpPr txBox="1"/>
          <p:nvPr/>
        </p:nvSpPr>
        <p:spPr>
          <a:xfrm>
            <a:off x="101058" y="1079499"/>
            <a:ext cx="2418188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Alle Vögel sind schon da,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alle Vögel, alle!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Welch ein Singen, Musizieren,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Pfeifen, Zwitschern, Tirilieren!</a:t>
            </a:r>
          </a:p>
        </p:txBody>
      </p:sp>
      <p:pic>
        <p:nvPicPr>
          <p:cNvPr id="232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1."/>
          <p:cNvSpPr/>
          <p:nvPr/>
        </p:nvSpPr>
        <p:spPr>
          <a:xfrm>
            <a:off x="324804" y="429373"/>
            <a:ext cx="2140952" cy="213492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1.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Frühling will nun einmaschier’n,…"/>
          <p:cNvSpPr txBox="1"/>
          <p:nvPr/>
        </p:nvSpPr>
        <p:spPr>
          <a:xfrm>
            <a:off x="-77815" y="4203700"/>
            <a:ext cx="24539630" cy="530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Frühling will nun einmaschier’n,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kommt mit Sang und Schalle.</a:t>
            </a:r>
          </a:p>
        </p:txBody>
      </p:sp>
      <p:pic>
        <p:nvPicPr>
          <p:cNvPr id="236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Wie sie alle lustig sind,…"/>
          <p:cNvSpPr txBox="1"/>
          <p:nvPr/>
        </p:nvSpPr>
        <p:spPr>
          <a:xfrm>
            <a:off x="101058" y="1079499"/>
            <a:ext cx="2418188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Wie sie alle lustig sind,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flink und froh sich regen!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Amsel, Drossel, Fink und Star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und die ganze Vogelschar</a:t>
            </a:r>
          </a:p>
        </p:txBody>
      </p:sp>
      <p:pic>
        <p:nvPicPr>
          <p:cNvPr id="239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2."/>
          <p:cNvSpPr/>
          <p:nvPr/>
        </p:nvSpPr>
        <p:spPr>
          <a:xfrm>
            <a:off x="324804" y="429373"/>
            <a:ext cx="2140952" cy="213492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2.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wünschen dir ein frohes Jahr,…"/>
          <p:cNvSpPr txBox="1"/>
          <p:nvPr/>
        </p:nvSpPr>
        <p:spPr>
          <a:xfrm>
            <a:off x="-77815" y="4203700"/>
            <a:ext cx="24539630" cy="530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wünschen dir ein frohes Jahr,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Gesundheit und viel Segen.</a:t>
            </a:r>
          </a:p>
        </p:txBody>
      </p:sp>
      <p:pic>
        <p:nvPicPr>
          <p:cNvPr id="243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hteck"/>
          <p:cNvSpPr/>
          <p:nvPr/>
        </p:nvSpPr>
        <p:spPr>
          <a:xfrm>
            <a:off x="-6382" y="3303"/>
            <a:ext cx="24396763" cy="13709395"/>
          </a:xfrm>
          <a:prstGeom prst="rect">
            <a:avLst/>
          </a:prstGeom>
          <a:solidFill>
            <a:srgbClr val="F6DEA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84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0340" y="3271515"/>
            <a:ext cx="15783320" cy="10522213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Ännchen von Tharau"/>
          <p:cNvSpPr txBox="1"/>
          <p:nvPr>
            <p:ph type="ctrTitle"/>
          </p:nvPr>
        </p:nvSpPr>
        <p:spPr>
          <a:xfrm>
            <a:off x="-38101" y="1009515"/>
            <a:ext cx="24460201" cy="2235332"/>
          </a:xfrm>
          <a:prstGeom prst="rect">
            <a:avLst/>
          </a:prstGeom>
          <a:solidFill>
            <a:srgbClr val="153044"/>
          </a:solidFill>
          <a:ln w="63500">
            <a:solidFill>
              <a:srgbClr val="0000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anchor="ctr"/>
          <a:lstStyle>
            <a:lvl1pPr algn="ctr">
              <a:defRPr spc="-239" sz="12000">
                <a:solidFill>
                  <a:srgbClr val="ECC07C"/>
                </a:solidFill>
              </a:defRPr>
            </a:lvl1pPr>
          </a:lstStyle>
          <a:p>
            <a:pPr/>
            <a:r>
              <a:t>Ännchen von Tharau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Was sie uns erzählen nun, nehmen wir zu Herzen:…"/>
          <p:cNvSpPr txBox="1"/>
          <p:nvPr/>
        </p:nvSpPr>
        <p:spPr>
          <a:xfrm>
            <a:off x="101058" y="1079499"/>
            <a:ext cx="2418188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Was sie uns erzählen nun, nehmen wir zu Herzen: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wir auch wollen lustig sein,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lustig wie die Vögelein,</a:t>
            </a:r>
          </a:p>
        </p:txBody>
      </p:sp>
      <p:pic>
        <p:nvPicPr>
          <p:cNvPr id="246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3."/>
          <p:cNvSpPr/>
          <p:nvPr/>
        </p:nvSpPr>
        <p:spPr>
          <a:xfrm>
            <a:off x="324804" y="429373"/>
            <a:ext cx="2140952" cy="213492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3.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hier und dort, feldaus, feldein,…"/>
          <p:cNvSpPr txBox="1"/>
          <p:nvPr/>
        </p:nvSpPr>
        <p:spPr>
          <a:xfrm>
            <a:off x="816627" y="4307840"/>
            <a:ext cx="22750747" cy="510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4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hier und dort, feldaus, feldein,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springen, tanzen, scherzen.</a:t>
            </a:r>
          </a:p>
        </p:txBody>
      </p:sp>
      <p:pic>
        <p:nvPicPr>
          <p:cNvPr id="250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02018" y="11609389"/>
            <a:ext cx="5379964" cy="2689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Alle Vögel sind schon ____,…"/>
          <p:cNvSpPr txBox="1"/>
          <p:nvPr/>
        </p:nvSpPr>
        <p:spPr>
          <a:xfrm>
            <a:off x="101058" y="1079499"/>
            <a:ext cx="2418188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Alle Vögel sind schon ____,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alle Vögel, alle!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Welch ein Singen, ________,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Pfeifen, Zwitschern, Tirilieren!</a:t>
            </a:r>
          </a:p>
        </p:txBody>
      </p:sp>
      <p:pic>
        <p:nvPicPr>
          <p:cNvPr id="254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Frühling will nun ___________,…"/>
          <p:cNvSpPr txBox="1"/>
          <p:nvPr/>
        </p:nvSpPr>
        <p:spPr>
          <a:xfrm>
            <a:off x="-77815" y="4203700"/>
            <a:ext cx="24539630" cy="530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Frühling will nun ___________,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kommt mit ______ und Schalle.</a:t>
            </a:r>
          </a:p>
        </p:txBody>
      </p:sp>
      <p:pic>
        <p:nvPicPr>
          <p:cNvPr id="257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Wie sie alle _______ sind,…"/>
          <p:cNvSpPr txBox="1"/>
          <p:nvPr/>
        </p:nvSpPr>
        <p:spPr>
          <a:xfrm>
            <a:off x="101058" y="1079499"/>
            <a:ext cx="2418188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Wie sie alle _______ sind,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flink und froh sich _____!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Amsel, Drossel, ______ und Star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und die ganze ___________,</a:t>
            </a:r>
          </a:p>
        </p:txBody>
      </p:sp>
      <p:pic>
        <p:nvPicPr>
          <p:cNvPr id="260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wünschen dir ein frohes ______,…"/>
          <p:cNvSpPr txBox="1"/>
          <p:nvPr/>
        </p:nvSpPr>
        <p:spPr>
          <a:xfrm>
            <a:off x="-77815" y="4203700"/>
            <a:ext cx="24539630" cy="530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wünschen dir ein frohes ______,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Gesundheit und viel ______.</a:t>
            </a:r>
          </a:p>
        </p:txBody>
      </p:sp>
      <p:pic>
        <p:nvPicPr>
          <p:cNvPr id="263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Was sie uns ________ nun, nehmen wir zu Herzen:…"/>
          <p:cNvSpPr txBox="1"/>
          <p:nvPr/>
        </p:nvSpPr>
        <p:spPr>
          <a:xfrm>
            <a:off x="101058" y="1079499"/>
            <a:ext cx="2418188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Was sie uns ________ nun, nehmen wir zu Herzen: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wir auch wollen _______ sein,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lustig wie die Vögelein,</a:t>
            </a:r>
          </a:p>
        </p:txBody>
      </p:sp>
      <p:pic>
        <p:nvPicPr>
          <p:cNvPr id="266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hier und dort, feldaus, feldein,…"/>
          <p:cNvSpPr txBox="1"/>
          <p:nvPr/>
        </p:nvSpPr>
        <p:spPr>
          <a:xfrm>
            <a:off x="816627" y="4307840"/>
            <a:ext cx="22750747" cy="510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4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hier und dort, feldaus, feldein,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springen, _______, scherzen.</a:t>
            </a:r>
          </a:p>
        </p:txBody>
      </p:sp>
      <p:pic>
        <p:nvPicPr>
          <p:cNvPr id="269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02018" y="11609389"/>
            <a:ext cx="5379964" cy="2689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847" y="-2496601"/>
            <a:ext cx="24663694" cy="16455308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Am Brunen vor dem Tore"/>
          <p:cNvSpPr txBox="1"/>
          <p:nvPr>
            <p:ph type="ctrTitle"/>
          </p:nvPr>
        </p:nvSpPr>
        <p:spPr>
          <a:xfrm>
            <a:off x="-108097" y="11039872"/>
            <a:ext cx="24600194" cy="2235332"/>
          </a:xfrm>
          <a:prstGeom prst="rect">
            <a:avLst/>
          </a:prstGeom>
          <a:solidFill>
            <a:srgbClr val="273D0F">
              <a:alpha val="75756"/>
            </a:srgbClr>
          </a:solidFill>
          <a:ln w="63500">
            <a:solidFill>
              <a:srgbClr val="0000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anchor="ctr"/>
          <a:lstStyle>
            <a:lvl1pPr algn="ctr">
              <a:defRPr spc="-239" sz="12000">
                <a:solidFill>
                  <a:srgbClr val="EFE4C6"/>
                </a:solidFill>
              </a:defRPr>
            </a:lvl1pPr>
          </a:lstStyle>
          <a:p>
            <a:pPr/>
            <a:r>
              <a:t>Am Brunen vor dem Tore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Am Brunnen vor dem Thore…"/>
          <p:cNvSpPr txBox="1"/>
          <p:nvPr/>
        </p:nvSpPr>
        <p:spPr>
          <a:xfrm>
            <a:off x="-77815" y="1079499"/>
            <a:ext cx="24539630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Am Brunnen vor dem Thore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da steht ein Lindenbaum: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Ich träumt' in seinem Schatten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so manchen süßen Traum.</a:t>
            </a:r>
          </a:p>
        </p:txBody>
      </p:sp>
      <p:pic>
        <p:nvPicPr>
          <p:cNvPr id="276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Ännchen von Tharau ist’s,…"/>
          <p:cNvSpPr txBox="1"/>
          <p:nvPr/>
        </p:nvSpPr>
        <p:spPr>
          <a:xfrm>
            <a:off x="1922833" y="1079499"/>
            <a:ext cx="2053833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Ännchen von Tharau ist’s,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die mir gefällt.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Sie ist mein Leben,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mein Gut und mein Geld.</a:t>
            </a:r>
          </a:p>
        </p:txBody>
      </p:sp>
      <p:pic>
        <p:nvPicPr>
          <p:cNvPr id="188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1."/>
          <p:cNvSpPr/>
          <p:nvPr/>
        </p:nvSpPr>
        <p:spPr>
          <a:xfrm>
            <a:off x="324804" y="429373"/>
            <a:ext cx="2140952" cy="213492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1.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Ich schnitt in seine Rinde…"/>
          <p:cNvSpPr txBox="1"/>
          <p:nvPr/>
        </p:nvSpPr>
        <p:spPr>
          <a:xfrm>
            <a:off x="101058" y="1183640"/>
            <a:ext cx="24181884" cy="11348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Ich schnitt in seine Rinde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so manches liebe Wort;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es zog in Freud' und Leide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zu ihm mich immer fort,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zu ihm mich immer fort.</a:t>
            </a:r>
          </a:p>
        </p:txBody>
      </p:sp>
      <p:pic>
        <p:nvPicPr>
          <p:cNvPr id="279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Ich musst' auch heute wandern…"/>
          <p:cNvSpPr txBox="1"/>
          <p:nvPr/>
        </p:nvSpPr>
        <p:spPr>
          <a:xfrm>
            <a:off x="-77815" y="1079499"/>
            <a:ext cx="24539630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Ich musst' auch heute wandern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vorbei in tiefer Nacht.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Da hab' ich noch im Dunkeln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die Augen zugemacht.</a:t>
            </a:r>
          </a:p>
        </p:txBody>
      </p:sp>
      <p:pic>
        <p:nvPicPr>
          <p:cNvPr id="282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Und seine Zweige rauschten,…"/>
          <p:cNvSpPr txBox="1"/>
          <p:nvPr/>
        </p:nvSpPr>
        <p:spPr>
          <a:xfrm>
            <a:off x="101058" y="1183640"/>
            <a:ext cx="24181884" cy="11348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Und seine Zweige rauschten,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als riefen sie mir zu: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Komm her zu mir, Geselle,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hier find’st du deine Ruh’,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hier find’st du deine Ruh’!</a:t>
            </a:r>
          </a:p>
        </p:txBody>
      </p:sp>
      <p:pic>
        <p:nvPicPr>
          <p:cNvPr id="285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Die kalten Winde bliesen…"/>
          <p:cNvSpPr txBox="1"/>
          <p:nvPr/>
        </p:nvSpPr>
        <p:spPr>
          <a:xfrm>
            <a:off x="-77815" y="1079499"/>
            <a:ext cx="24539630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Die kalten Winde bliesen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mir grad' in's Angesicht,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der Hut flog mir vom Kopfe,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ich wendete mich nicht.</a:t>
            </a:r>
          </a:p>
        </p:txBody>
      </p:sp>
      <p:pic>
        <p:nvPicPr>
          <p:cNvPr id="288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Nun bin ich manche Stunde…"/>
          <p:cNvSpPr txBox="1"/>
          <p:nvPr/>
        </p:nvSpPr>
        <p:spPr>
          <a:xfrm>
            <a:off x="101058" y="1183640"/>
            <a:ext cx="24181884" cy="11348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Nun bin ich manche Stunde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entfernt von jenem Ort,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und immer hör' ich's rauschen: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Du fändest Ruhe dort,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Du fändest Ruhe dort!</a:t>
            </a:r>
          </a:p>
        </p:txBody>
      </p:sp>
      <p:pic>
        <p:nvPicPr>
          <p:cNvPr id="291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06234" y="11911496"/>
            <a:ext cx="4171532" cy="2085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7280" y="-733884"/>
            <a:ext cx="24658560" cy="1643262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Der Mond ist aufgegangen"/>
          <p:cNvSpPr txBox="1"/>
          <p:nvPr>
            <p:ph type="ctrTitle"/>
          </p:nvPr>
        </p:nvSpPr>
        <p:spPr>
          <a:xfrm>
            <a:off x="-309705" y="11039872"/>
            <a:ext cx="25003410" cy="2235332"/>
          </a:xfrm>
          <a:prstGeom prst="rect">
            <a:avLst/>
          </a:prstGeom>
          <a:solidFill>
            <a:srgbClr val="5E6779">
              <a:alpha val="74178"/>
            </a:srgbClr>
          </a:solidFill>
          <a:ln w="63500">
            <a:solidFill>
              <a:srgbClr val="0000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anchor="ctr"/>
          <a:lstStyle>
            <a:lvl1pPr algn="ctr">
              <a:defRPr spc="-239" sz="12000">
                <a:solidFill>
                  <a:srgbClr val="E5D2B6"/>
                </a:solidFill>
              </a:defRPr>
            </a:lvl1pPr>
          </a:lstStyle>
          <a:p>
            <a:pPr/>
            <a:r>
              <a:t>Der Mond ist aufgegangen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Der Mond ist aufgegangen,…"/>
          <p:cNvSpPr txBox="1"/>
          <p:nvPr/>
        </p:nvSpPr>
        <p:spPr>
          <a:xfrm>
            <a:off x="-77815" y="2641600"/>
            <a:ext cx="24539630" cy="843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Der Mond ist aufgegangen,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die goldenen Sterne prangen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am Himmel hell und klar.</a:t>
            </a:r>
          </a:p>
        </p:txBody>
      </p:sp>
      <p:pic>
        <p:nvPicPr>
          <p:cNvPr id="298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Der Wald steht schwarz…"/>
          <p:cNvSpPr txBox="1"/>
          <p:nvPr/>
        </p:nvSpPr>
        <p:spPr>
          <a:xfrm>
            <a:off x="-77815" y="1079499"/>
            <a:ext cx="24539630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Der Wald steht schwarz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und schweiget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und aus den Wiesen steiget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der weiße Nebel wunderbar.</a:t>
            </a:r>
          </a:p>
        </p:txBody>
      </p:sp>
      <p:pic>
        <p:nvPicPr>
          <p:cNvPr id="301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Wie ist die Welt so stille und in der Dämmrung Hülle so traulich und so hold."/>
          <p:cNvSpPr txBox="1"/>
          <p:nvPr/>
        </p:nvSpPr>
        <p:spPr>
          <a:xfrm>
            <a:off x="101058" y="2641600"/>
            <a:ext cx="24181884" cy="843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Wie ist die Welt so stille</a:t>
            </a:r>
            <a:br/>
            <a:r>
              <a:t>und in der Dämmrung Hülle</a:t>
            </a:r>
            <a:br/>
            <a:r>
              <a:t>so traulich und so hold.</a:t>
            </a:r>
          </a:p>
        </p:txBody>
      </p:sp>
      <p:pic>
        <p:nvPicPr>
          <p:cNvPr id="304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Als eine stille Kammer, wo ihr des Tages Jammer verschlafen und vergessen sollt."/>
          <p:cNvSpPr txBox="1"/>
          <p:nvPr/>
        </p:nvSpPr>
        <p:spPr>
          <a:xfrm>
            <a:off x="101058" y="2641600"/>
            <a:ext cx="24181884" cy="843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Als eine stille Kammer,</a:t>
            </a:r>
            <a:br/>
            <a:r>
              <a:t>wo ihr des Tages Jammer</a:t>
            </a:r>
            <a:br/>
            <a:r>
              <a:t>verschlafen und vergessen sollt.</a:t>
            </a:r>
          </a:p>
        </p:txBody>
      </p:sp>
      <p:pic>
        <p:nvPicPr>
          <p:cNvPr id="307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Ännchen von Tharau…"/>
          <p:cNvSpPr txBox="1"/>
          <p:nvPr/>
        </p:nvSpPr>
        <p:spPr>
          <a:xfrm>
            <a:off x="1922833" y="1079499"/>
            <a:ext cx="2053833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Ännchen von Tharau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hat wieder ihr Herz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auf mich gerichtet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in Lieb' und in Schmerz.</a:t>
            </a:r>
          </a:p>
        </p:txBody>
      </p:sp>
      <p:pic>
        <p:nvPicPr>
          <p:cNvPr id="192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eht ihr den Mond dort stehen? Er ist nur halb zu sehen und ist doch rund und schön."/>
          <p:cNvSpPr txBox="1"/>
          <p:nvPr/>
        </p:nvSpPr>
        <p:spPr>
          <a:xfrm>
            <a:off x="101058" y="2641600"/>
            <a:ext cx="24181884" cy="843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Seht ihr den Mond dort stehen?</a:t>
            </a:r>
            <a:br/>
            <a:r>
              <a:t>Er ist nur halb zu sehen</a:t>
            </a:r>
            <a:br/>
            <a:r>
              <a:t>und ist doch rund und schön.</a:t>
            </a:r>
          </a:p>
        </p:txBody>
      </p:sp>
      <p:pic>
        <p:nvPicPr>
          <p:cNvPr id="310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o sind wohl manche Sachen, die wir getrost belachen, weil unsre Augen sie nicht sehn."/>
          <p:cNvSpPr txBox="1"/>
          <p:nvPr/>
        </p:nvSpPr>
        <p:spPr>
          <a:xfrm>
            <a:off x="101058" y="2641600"/>
            <a:ext cx="24181884" cy="843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So sind wohl manche Sachen,</a:t>
            </a:r>
            <a:br/>
            <a:r>
              <a:t>die wir getrost belachen,</a:t>
            </a:r>
            <a:br/>
            <a:r>
              <a:t>weil unsre Augen sie nicht sehn.</a:t>
            </a:r>
          </a:p>
        </p:txBody>
      </p:sp>
      <p:pic>
        <p:nvPicPr>
          <p:cNvPr id="313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o legt euch denn, ihr Brüder, in Gottes Namen nieder; kalt ist der Abendhauch."/>
          <p:cNvSpPr txBox="1"/>
          <p:nvPr/>
        </p:nvSpPr>
        <p:spPr>
          <a:xfrm>
            <a:off x="101058" y="2641600"/>
            <a:ext cx="24181884" cy="843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So legt euch denn, ihr Brüder,</a:t>
            </a:r>
            <a:br/>
            <a:r>
              <a:t>in Gottes Namen nieder;</a:t>
            </a:r>
            <a:br/>
            <a:r>
              <a:t>kalt ist der Abendhauch.</a:t>
            </a:r>
          </a:p>
        </p:txBody>
      </p:sp>
      <p:pic>
        <p:nvPicPr>
          <p:cNvPr id="316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Verschon uns, Gott, mit Strafen und lass uns ruhig schlafen. Und unsern kranken…"/>
          <p:cNvSpPr txBox="1"/>
          <p:nvPr/>
        </p:nvSpPr>
        <p:spPr>
          <a:xfrm>
            <a:off x="309834" y="626380"/>
            <a:ext cx="23764331" cy="1093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4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Verschon uns, Gott, mit Strafen</a:t>
            </a:r>
            <a:br/>
            <a:r>
              <a:t>und lass uns ruhig schlafen.</a:t>
            </a:r>
            <a:br/>
            <a:r>
              <a:t>Und unsern kranken 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Nachbarn auch!</a:t>
            </a:r>
          </a:p>
        </p:txBody>
      </p:sp>
      <p:pic>
        <p:nvPicPr>
          <p:cNvPr id="319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58869" y="11066240"/>
            <a:ext cx="6466261" cy="3233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l="0" t="18142" r="0" b="6375"/>
          <a:stretch>
            <a:fillRect/>
          </a:stretch>
        </p:blipFill>
        <p:spPr>
          <a:xfrm>
            <a:off x="-36163" y="-122899"/>
            <a:ext cx="24456325" cy="13845060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Die Gedanken sind frei"/>
          <p:cNvSpPr txBox="1"/>
          <p:nvPr>
            <p:ph type="ctrTitle"/>
          </p:nvPr>
        </p:nvSpPr>
        <p:spPr>
          <a:xfrm>
            <a:off x="-4366" y="1547510"/>
            <a:ext cx="24392732" cy="2235331"/>
          </a:xfrm>
          <a:prstGeom prst="rect">
            <a:avLst/>
          </a:prstGeom>
          <a:solidFill>
            <a:srgbClr val="3374D2">
              <a:alpha val="66015"/>
            </a:srgbClr>
          </a:solidFill>
          <a:ln w="63500">
            <a:solidFill>
              <a:srgbClr val="0000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anchor="ctr"/>
          <a:lstStyle>
            <a:lvl1pPr algn="ctr">
              <a:defRPr spc="-239" sz="12000">
                <a:solidFill>
                  <a:srgbClr val="F1CAA0"/>
                </a:solidFill>
              </a:defRPr>
            </a:lvl1pPr>
          </a:lstStyle>
          <a:p>
            <a:pPr/>
            <a:r>
              <a:t>Die Gedanken sind frei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Die Gedanken sind frei,…"/>
          <p:cNvSpPr txBox="1"/>
          <p:nvPr/>
        </p:nvSpPr>
        <p:spPr>
          <a:xfrm>
            <a:off x="1922833" y="1079499"/>
            <a:ext cx="2053833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Die Gedanken sind frei,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wer kann sie erraten?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Sie fliehen vorbei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wie nächtliche Schatten.</a:t>
            </a:r>
          </a:p>
        </p:txBody>
      </p:sp>
      <p:pic>
        <p:nvPicPr>
          <p:cNvPr id="326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Kein Mensch kann sie wissen,…"/>
          <p:cNvSpPr txBox="1"/>
          <p:nvPr/>
        </p:nvSpPr>
        <p:spPr>
          <a:xfrm>
            <a:off x="945328" y="1079499"/>
            <a:ext cx="2249334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Kein Mensch kann sie wissen,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kein Jäger erschießen,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es bleibet dabei: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die Gedanken sind frei.</a:t>
            </a:r>
          </a:p>
        </p:txBody>
      </p:sp>
      <p:pic>
        <p:nvPicPr>
          <p:cNvPr id="329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Ich denke, was ich will,…"/>
          <p:cNvSpPr txBox="1"/>
          <p:nvPr/>
        </p:nvSpPr>
        <p:spPr>
          <a:xfrm>
            <a:off x="945328" y="1079499"/>
            <a:ext cx="2249334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Ich denke, was ich will,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und was mich beglücket,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doch alles in der Still,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und wie es sich schicket.</a:t>
            </a:r>
          </a:p>
        </p:txBody>
      </p:sp>
      <p:pic>
        <p:nvPicPr>
          <p:cNvPr id="332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Mein Wunsch und Begehren…"/>
          <p:cNvSpPr txBox="1"/>
          <p:nvPr/>
        </p:nvSpPr>
        <p:spPr>
          <a:xfrm>
            <a:off x="945328" y="1079499"/>
            <a:ext cx="2249334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Mein Wunsch und Begehren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kann niemand verwehren,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es bleibet dabei: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die Gedanken sind frei.</a:t>
            </a:r>
          </a:p>
        </p:txBody>
      </p:sp>
      <p:pic>
        <p:nvPicPr>
          <p:cNvPr id="335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Und sperrt man mich ein…"/>
          <p:cNvSpPr txBox="1"/>
          <p:nvPr/>
        </p:nvSpPr>
        <p:spPr>
          <a:xfrm>
            <a:off x="945328" y="1079499"/>
            <a:ext cx="2249334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Und sperrt man mich ein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im finsteren Kerker,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das alles sind rein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vergebliche Werke;</a:t>
            </a:r>
          </a:p>
        </p:txBody>
      </p:sp>
      <p:pic>
        <p:nvPicPr>
          <p:cNvPr id="338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Ännchen von Tharau,…"/>
          <p:cNvSpPr txBox="1"/>
          <p:nvPr/>
        </p:nvSpPr>
        <p:spPr>
          <a:xfrm>
            <a:off x="1214787" y="1079499"/>
            <a:ext cx="21954425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Ännchen von Tharau,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mein Reichtum, mein Gut,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Du meine Seele,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mein Fleisch und mein Blut!</a:t>
            </a:r>
          </a:p>
        </p:txBody>
      </p:sp>
      <p:pic>
        <p:nvPicPr>
          <p:cNvPr id="195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denn meine Gedanken…"/>
          <p:cNvSpPr txBox="1"/>
          <p:nvPr/>
        </p:nvSpPr>
        <p:spPr>
          <a:xfrm>
            <a:off x="945328" y="1079499"/>
            <a:ext cx="2249334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denn meine Gedanken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zerreißen die Schranken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und Mauern entzwei: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die Gedanken sind frei.</a:t>
            </a:r>
          </a:p>
        </p:txBody>
      </p:sp>
      <p:pic>
        <p:nvPicPr>
          <p:cNvPr id="341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Drum will ich auf immer…"/>
          <p:cNvSpPr txBox="1"/>
          <p:nvPr/>
        </p:nvSpPr>
        <p:spPr>
          <a:xfrm>
            <a:off x="945328" y="1079499"/>
            <a:ext cx="2249334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Drum will ich auf immer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den Sorgen entsagen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und will mich auch nimmer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mit Grillen mehr plagen.</a:t>
            </a:r>
          </a:p>
        </p:txBody>
      </p:sp>
      <p:pic>
        <p:nvPicPr>
          <p:cNvPr id="344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Man kann ja im Herzen…"/>
          <p:cNvSpPr txBox="1"/>
          <p:nvPr/>
        </p:nvSpPr>
        <p:spPr>
          <a:xfrm>
            <a:off x="945328" y="665722"/>
            <a:ext cx="2249334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Man kann ja im Herzen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stets lachen und scherzen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und denken dabei: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die Gedanken sind frei.</a:t>
            </a:r>
          </a:p>
        </p:txBody>
      </p:sp>
      <p:pic>
        <p:nvPicPr>
          <p:cNvPr id="347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02018" y="11609389"/>
            <a:ext cx="5379964" cy="2689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l="0" t="10199" r="0" b="0"/>
          <a:stretch>
            <a:fillRect/>
          </a:stretch>
        </p:blipFill>
        <p:spPr>
          <a:xfrm>
            <a:off x="0" y="-828240"/>
            <a:ext cx="24384001" cy="14592287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Es tönen die Lieder"/>
          <p:cNvSpPr txBox="1"/>
          <p:nvPr>
            <p:ph type="ctrTitle"/>
          </p:nvPr>
        </p:nvSpPr>
        <p:spPr>
          <a:xfrm>
            <a:off x="-89852" y="11039872"/>
            <a:ext cx="24930606" cy="2235332"/>
          </a:xfrm>
          <a:prstGeom prst="rect">
            <a:avLst/>
          </a:prstGeom>
          <a:gradFill>
            <a:gsLst>
              <a:gs pos="0">
                <a:srgbClr val="D1C666"/>
              </a:gs>
              <a:gs pos="100000">
                <a:srgbClr val="FFFF5D">
                  <a:alpha val="67127"/>
                </a:srgbClr>
              </a:gs>
            </a:gsLst>
            <a:lin ang="11649214"/>
          </a:gradFill>
          <a:ln w="63500">
            <a:solidFill>
              <a:srgbClr val="0000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anchor="ctr"/>
          <a:lstStyle>
            <a:lvl1pPr algn="ctr">
              <a:defRPr spc="-239" sz="12000">
                <a:solidFill>
                  <a:srgbClr val="3E1646"/>
                </a:solidFill>
              </a:defRPr>
            </a:lvl1pPr>
          </a:lstStyle>
          <a:p>
            <a:pPr/>
            <a:r>
              <a:t>Es tönen die Lieder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Es tönen die Lieder,…"/>
          <p:cNvSpPr txBox="1"/>
          <p:nvPr/>
        </p:nvSpPr>
        <p:spPr>
          <a:xfrm>
            <a:off x="945328" y="2745740"/>
            <a:ext cx="22493344" cy="8224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Es tönen die Lieder, 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der Frühling kommt wieder;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es spielet der Hirte 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auf seiner Schalmei:</a:t>
            </a:r>
          </a:p>
        </p:txBody>
      </p:sp>
      <p:pic>
        <p:nvPicPr>
          <p:cNvPr id="354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ral-lal-lal-lal-lal-lal-lal-lal-a…"/>
          <p:cNvSpPr txBox="1"/>
          <p:nvPr/>
        </p:nvSpPr>
        <p:spPr>
          <a:xfrm>
            <a:off x="945328" y="4932679"/>
            <a:ext cx="22493344" cy="385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Tral-lal-lal-lal-lal-lal-lal-lal-a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tral-lal-lal-lal-lal-lal-lal-lal-la!</a:t>
            </a:r>
          </a:p>
        </p:txBody>
      </p:sp>
      <p:pic>
        <p:nvPicPr>
          <p:cNvPr id="357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Die Buchfinklein lüpfen…"/>
          <p:cNvSpPr txBox="1"/>
          <p:nvPr/>
        </p:nvSpPr>
        <p:spPr>
          <a:xfrm>
            <a:off x="945328" y="2745740"/>
            <a:ext cx="22493344" cy="8224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Die Buchfinklein lüpfen 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die Flügel und hüpfen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und tänzeln und schwänzeln 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im Nestlein herum:</a:t>
            </a:r>
          </a:p>
        </p:txBody>
      </p:sp>
      <p:pic>
        <p:nvPicPr>
          <p:cNvPr id="360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Zi-zi-will-will-will-will-will-ze-speu-zia,…"/>
          <p:cNvSpPr txBox="1"/>
          <p:nvPr/>
        </p:nvSpPr>
        <p:spPr>
          <a:xfrm>
            <a:off x="945328" y="4932679"/>
            <a:ext cx="22493344" cy="385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Zi-zi-will-will-will-will-will-ze-speu-zia,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Zi-zi-will-will-will-ze-speu-zi-á!</a:t>
            </a:r>
          </a:p>
        </p:txBody>
      </p:sp>
      <p:pic>
        <p:nvPicPr>
          <p:cNvPr id="363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Die Bienelein summsen…"/>
          <p:cNvSpPr txBox="1"/>
          <p:nvPr/>
        </p:nvSpPr>
        <p:spPr>
          <a:xfrm>
            <a:off x="945328" y="2745740"/>
            <a:ext cx="22493344" cy="8224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Die Bienelein summsen 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so selig und brummsen;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Sie saugen sich Honig 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aus Blüten so süß:</a:t>
            </a:r>
          </a:p>
        </p:txBody>
      </p:sp>
      <p:pic>
        <p:nvPicPr>
          <p:cNvPr id="366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um-sum-sum-sum-sum-sum-sum-sum,…"/>
          <p:cNvSpPr txBox="1"/>
          <p:nvPr/>
        </p:nvSpPr>
        <p:spPr>
          <a:xfrm>
            <a:off x="945328" y="4932679"/>
            <a:ext cx="22493344" cy="385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Sum-sum-sum-sum-sum-sum-sum-sum,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sum-sum-sum-sum-sum-sum-sum!</a:t>
            </a:r>
          </a:p>
        </p:txBody>
      </p:sp>
      <p:pic>
        <p:nvPicPr>
          <p:cNvPr id="369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Käm' alles Wetter…"/>
          <p:cNvSpPr txBox="1"/>
          <p:nvPr/>
        </p:nvSpPr>
        <p:spPr>
          <a:xfrm>
            <a:off x="1922833" y="1079499"/>
            <a:ext cx="2053833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Käm' alles Wetter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gleich auf uns zu schlah’n,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Wir sind gesinnt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bei einander zu stah’n.</a:t>
            </a:r>
          </a:p>
        </p:txBody>
      </p:sp>
      <p:pic>
        <p:nvPicPr>
          <p:cNvPr id="198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2."/>
          <p:cNvSpPr/>
          <p:nvPr/>
        </p:nvSpPr>
        <p:spPr>
          <a:xfrm>
            <a:off x="324804" y="429373"/>
            <a:ext cx="2140952" cy="213492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2.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Die Lerchlein sich schwingen…"/>
          <p:cNvSpPr txBox="1"/>
          <p:nvPr/>
        </p:nvSpPr>
        <p:spPr>
          <a:xfrm>
            <a:off x="945328" y="2745740"/>
            <a:ext cx="22493344" cy="8224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Die Lerchlein sich schwingen 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zum Himmel und singen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und preisen den Schöpfer, 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der alles vollbracht:</a:t>
            </a:r>
          </a:p>
        </p:txBody>
      </p:sp>
      <p:pic>
        <p:nvPicPr>
          <p:cNvPr id="372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rrr-ri-li-ri-li-ri-li-rill-li,…"/>
          <p:cNvSpPr txBox="1"/>
          <p:nvPr/>
        </p:nvSpPr>
        <p:spPr>
          <a:xfrm>
            <a:off x="945328" y="4932679"/>
            <a:ext cx="22493344" cy="385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Trrr-ri-li-ri-li-ri-li-rill-li,</a:t>
            </a:r>
          </a:p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Trrr-ri-li-ri-li-ri-li-ri!</a:t>
            </a:r>
          </a:p>
        </p:txBody>
      </p:sp>
      <p:pic>
        <p:nvPicPr>
          <p:cNvPr id="375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6265" y="-1475122"/>
            <a:ext cx="24556530" cy="16019299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Himmel und Erde müssen vergeh’n"/>
          <p:cNvSpPr txBox="1"/>
          <p:nvPr>
            <p:ph type="ctrTitle"/>
          </p:nvPr>
        </p:nvSpPr>
        <p:spPr>
          <a:xfrm>
            <a:off x="-36934" y="1359920"/>
            <a:ext cx="24457868" cy="2235332"/>
          </a:xfrm>
          <a:prstGeom prst="rect">
            <a:avLst/>
          </a:prstGeom>
          <a:solidFill>
            <a:srgbClr val="DAC46B">
              <a:alpha val="66935"/>
            </a:srgbClr>
          </a:solidFill>
          <a:ln w="63500">
            <a:solidFill>
              <a:srgbClr val="0000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anchor="ctr"/>
          <a:lstStyle>
            <a:lvl1pPr algn="ctr" defTabSz="2413955">
              <a:defRPr spc="-237" sz="11880"/>
            </a:lvl1pPr>
          </a:lstStyle>
          <a:p>
            <a:pPr/>
            <a:r>
              <a:t>Himmel und Erde müssen vergeh’n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Himmel und Erde müssen vergeh’n, aber die Musici, aber die Musici, aber die Musici bleibet besteh’n."/>
          <p:cNvSpPr txBox="1"/>
          <p:nvPr/>
        </p:nvSpPr>
        <p:spPr>
          <a:xfrm>
            <a:off x="945328" y="3839210"/>
            <a:ext cx="22493344" cy="6037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4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Himmel und Erde müssen vergeh’n,</a:t>
            </a:r>
            <a:br/>
            <a:r>
              <a:t>aber die Musici, aber die Musici,</a:t>
            </a:r>
            <a:br/>
            <a:r>
              <a:t>aber die Musici bleibet besteh’n.</a:t>
            </a:r>
          </a:p>
        </p:txBody>
      </p:sp>
      <p:pic>
        <p:nvPicPr>
          <p:cNvPr id="381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537" y="-2225699"/>
            <a:ext cx="24529074" cy="16308003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Quodlibet"/>
          <p:cNvSpPr txBox="1"/>
          <p:nvPr>
            <p:ph type="ctrTitle"/>
          </p:nvPr>
        </p:nvSpPr>
        <p:spPr>
          <a:xfrm>
            <a:off x="-36934" y="11039872"/>
            <a:ext cx="24457868" cy="2235332"/>
          </a:xfrm>
          <a:prstGeom prst="rect">
            <a:avLst/>
          </a:prstGeom>
          <a:solidFill>
            <a:srgbClr val="F8D884">
              <a:alpha val="74446"/>
            </a:srgbClr>
          </a:solidFill>
          <a:ln w="63500">
            <a:solidFill>
              <a:srgbClr val="0000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anchor="ctr"/>
          <a:lstStyle>
            <a:lvl1pPr algn="ctr">
              <a:defRPr spc="-239" sz="12000"/>
            </a:lvl1pPr>
          </a:lstStyle>
          <a:p>
            <a:pPr/>
            <a:r>
              <a:t>Quodlibet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Rechteck"/>
          <p:cNvSpPr/>
          <p:nvPr/>
        </p:nvSpPr>
        <p:spPr>
          <a:xfrm>
            <a:off x="-197668" y="-82550"/>
            <a:ext cx="11986969" cy="13881101"/>
          </a:xfrm>
          <a:prstGeom prst="rect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7" name="Rechteck"/>
          <p:cNvSpPr/>
          <p:nvPr/>
        </p:nvSpPr>
        <p:spPr>
          <a:xfrm>
            <a:off x="12412528" y="-105601"/>
            <a:ext cx="11986968" cy="13876402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8" name="Es tönen die Lieder,…"/>
          <p:cNvSpPr txBox="1"/>
          <p:nvPr/>
        </p:nvSpPr>
        <p:spPr>
          <a:xfrm>
            <a:off x="300038" y="1155700"/>
            <a:ext cx="11553438" cy="1140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80000"/>
              </a:lnSpc>
              <a:spcBef>
                <a:spcPts val="0"/>
              </a:spcBef>
              <a:defRPr b="1" sz="6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Es tönen die Lieder, </a:t>
            </a:r>
          </a:p>
          <a:p>
            <a:pPr>
              <a:lnSpc>
                <a:spcPct val="180000"/>
              </a:lnSpc>
              <a:spcBef>
                <a:spcPts val="0"/>
              </a:spcBef>
              <a:defRPr b="1" sz="6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der Frühling kommt wieder;</a:t>
            </a:r>
          </a:p>
          <a:p>
            <a:pPr>
              <a:lnSpc>
                <a:spcPct val="180000"/>
              </a:lnSpc>
              <a:spcBef>
                <a:spcPts val="0"/>
              </a:spcBef>
              <a:defRPr b="1" sz="6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es spielet der Hirte </a:t>
            </a:r>
          </a:p>
          <a:p>
            <a:pPr>
              <a:lnSpc>
                <a:spcPct val="180000"/>
              </a:lnSpc>
              <a:spcBef>
                <a:spcPts val="0"/>
              </a:spcBef>
              <a:defRPr b="1" sz="6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auf seiner Schalmei:</a:t>
            </a:r>
          </a:p>
          <a:p>
            <a:pPr>
              <a:lnSpc>
                <a:spcPct val="180000"/>
              </a:lnSpc>
              <a:spcBef>
                <a:spcPts val="0"/>
              </a:spcBef>
              <a:defRPr b="1" sz="6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Tral-lal-lal-lal-lal-lal-lal-lal-a</a:t>
            </a:r>
          </a:p>
          <a:p>
            <a:pPr>
              <a:lnSpc>
                <a:spcPct val="180000"/>
              </a:lnSpc>
              <a:spcBef>
                <a:spcPts val="0"/>
              </a:spcBef>
              <a:defRPr b="1" sz="6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tral-lal-lal-lal-lal-lal-lal-lal-la!</a:t>
            </a:r>
          </a:p>
        </p:txBody>
      </p:sp>
      <p:sp>
        <p:nvSpPr>
          <p:cNvPr id="389" name="Himmel und Erde…"/>
          <p:cNvSpPr txBox="1"/>
          <p:nvPr/>
        </p:nvSpPr>
        <p:spPr>
          <a:xfrm>
            <a:off x="16051603" y="1155700"/>
            <a:ext cx="7562272" cy="1140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lnSpc>
                <a:spcPct val="180000"/>
              </a:lnSpc>
              <a:spcBef>
                <a:spcPts val="0"/>
              </a:spcBef>
              <a:defRPr b="1" sz="6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Himmel und Erde </a:t>
            </a:r>
          </a:p>
          <a:p>
            <a:pPr algn="r">
              <a:lnSpc>
                <a:spcPct val="180000"/>
              </a:lnSpc>
              <a:spcBef>
                <a:spcPts val="0"/>
              </a:spcBef>
              <a:defRPr b="1" sz="6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müssen vergeh’n,</a:t>
            </a:r>
            <a:br/>
            <a:r>
              <a:t>aber die Musici, </a:t>
            </a:r>
          </a:p>
          <a:p>
            <a:pPr algn="r">
              <a:lnSpc>
                <a:spcPct val="180000"/>
              </a:lnSpc>
              <a:spcBef>
                <a:spcPts val="0"/>
              </a:spcBef>
              <a:defRPr b="1" sz="6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aber die Musici,</a:t>
            </a:r>
            <a:br/>
            <a:r>
              <a:t>aber die Musici </a:t>
            </a:r>
          </a:p>
          <a:p>
            <a:pPr algn="r">
              <a:lnSpc>
                <a:spcPct val="180000"/>
              </a:lnSpc>
              <a:spcBef>
                <a:spcPts val="0"/>
              </a:spcBef>
              <a:defRPr b="1" sz="6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bleibet besteh’n.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4590" y="-150503"/>
            <a:ext cx="24713180" cy="14017006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Hoch auf dem gelben Wagen"/>
          <p:cNvSpPr txBox="1"/>
          <p:nvPr>
            <p:ph type="ctrTitle"/>
          </p:nvPr>
        </p:nvSpPr>
        <p:spPr>
          <a:xfrm>
            <a:off x="-124535" y="11039872"/>
            <a:ext cx="24633071" cy="2235332"/>
          </a:xfrm>
          <a:prstGeom prst="rect">
            <a:avLst/>
          </a:prstGeom>
          <a:solidFill>
            <a:srgbClr val="97633E">
              <a:alpha val="66067"/>
            </a:srgbClr>
          </a:solidFill>
          <a:ln w="63500">
            <a:solidFill>
              <a:srgbClr val="0000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anchor="ctr"/>
          <a:lstStyle>
            <a:lvl1pPr algn="ctr">
              <a:defRPr spc="-239" sz="12000">
                <a:solidFill>
                  <a:srgbClr val="E9C381"/>
                </a:solidFill>
              </a:defRPr>
            </a:lvl1pPr>
          </a:lstStyle>
          <a:p>
            <a:pPr/>
            <a:r>
              <a:t>Hoch auf dem gelben Wagen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Hoch auf dem gelben Wagen sitz ich beim Schwager vorn. Vorwärts die Rosse traben lustig schmettert das Horn."/>
          <p:cNvSpPr txBox="1"/>
          <p:nvPr/>
        </p:nvSpPr>
        <p:spPr>
          <a:xfrm>
            <a:off x="945328" y="2022475"/>
            <a:ext cx="22493344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Hoch auf dem gelben Wagen sitz ich beim Schwager vorn.</a:t>
            </a:r>
            <a:br/>
            <a:r>
              <a:t>Vorwärts die Rosse traben lustig schmettert das Horn.</a:t>
            </a:r>
          </a:p>
        </p:txBody>
      </p:sp>
      <p:pic>
        <p:nvPicPr>
          <p:cNvPr id="395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Felder, Wiesen und Auen,…"/>
          <p:cNvSpPr txBox="1"/>
          <p:nvPr/>
        </p:nvSpPr>
        <p:spPr>
          <a:xfrm>
            <a:off x="-776624" y="2022475"/>
            <a:ext cx="25937249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Felder, Wiesen und Auen,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leuchtendes Ährengold:</a:t>
            </a:r>
            <a:br/>
            <a:r>
              <a:t>Ich möcht’ ja so gerne noch schauen,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aber der Wagen, der rollt…</a:t>
            </a:r>
          </a:p>
        </p:txBody>
      </p:sp>
      <p:pic>
        <p:nvPicPr>
          <p:cNvPr id="398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Ich möcht’ ja so gerne noch schauen,…"/>
          <p:cNvSpPr txBox="1"/>
          <p:nvPr/>
        </p:nvSpPr>
        <p:spPr>
          <a:xfrm>
            <a:off x="-776624" y="4632324"/>
            <a:ext cx="25937249" cy="44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Ich möcht’ ja so gerne noch schauen,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aber der Wagen, der rollt.</a:t>
            </a:r>
          </a:p>
        </p:txBody>
      </p:sp>
      <p:pic>
        <p:nvPicPr>
          <p:cNvPr id="401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Krankheit, Verfolgung, Betrübnis und Pein…"/>
          <p:cNvSpPr txBox="1"/>
          <p:nvPr/>
        </p:nvSpPr>
        <p:spPr>
          <a:xfrm>
            <a:off x="1922833" y="1079499"/>
            <a:ext cx="2053833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Krankheit, Verfolgung, Betrübnis und Pein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soll unsrer Liebe Verknotigung sein.</a:t>
            </a:r>
          </a:p>
        </p:txBody>
      </p:sp>
      <p:pic>
        <p:nvPicPr>
          <p:cNvPr id="202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ostillion in der Schänke…"/>
          <p:cNvSpPr txBox="1"/>
          <p:nvPr/>
        </p:nvSpPr>
        <p:spPr>
          <a:xfrm>
            <a:off x="945328" y="2022475"/>
            <a:ext cx="22493344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Postillion in der Schänke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füttert die Rosse im Flug.</a:t>
            </a:r>
            <a:br/>
            <a:r>
              <a:t>Schäumendes Gerstengetränke reicht mir der Wirt im Krug.</a:t>
            </a:r>
          </a:p>
        </p:txBody>
      </p:sp>
      <p:pic>
        <p:nvPicPr>
          <p:cNvPr id="404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Hinter den Fensterscheiben…"/>
          <p:cNvSpPr txBox="1"/>
          <p:nvPr/>
        </p:nvSpPr>
        <p:spPr>
          <a:xfrm>
            <a:off x="945328" y="2022475"/>
            <a:ext cx="22493344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Hinter den Fensterscheiben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lacht ein Gesicht so hold.</a:t>
            </a:r>
            <a:br/>
            <a:r>
              <a:t>Ich möcht’ ja so gerne noch bleiben, aber der Wagen, der rollt…</a:t>
            </a:r>
          </a:p>
        </p:txBody>
      </p:sp>
      <p:pic>
        <p:nvPicPr>
          <p:cNvPr id="407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Ich möcht’ ja so gerne noch bleiben, aber der Wagen, der rollt."/>
          <p:cNvSpPr txBox="1"/>
          <p:nvPr/>
        </p:nvSpPr>
        <p:spPr>
          <a:xfrm>
            <a:off x="945328" y="4632324"/>
            <a:ext cx="22493344" cy="44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Ich möcht’ ja so gerne noch bleiben, aber der Wagen, der rollt.</a:t>
            </a:r>
          </a:p>
        </p:txBody>
      </p:sp>
      <p:pic>
        <p:nvPicPr>
          <p:cNvPr id="410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Flöten hör ich und Geigen,…"/>
          <p:cNvSpPr txBox="1"/>
          <p:nvPr/>
        </p:nvSpPr>
        <p:spPr>
          <a:xfrm>
            <a:off x="945328" y="2022475"/>
            <a:ext cx="22493344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Flöten hör ich und Geigen,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lustiges Bassgebrumm.</a:t>
            </a:r>
            <a:br/>
            <a:r>
              <a:t>Junges Volk im Reigen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tanzt um die Linde herum,</a:t>
            </a:r>
          </a:p>
        </p:txBody>
      </p:sp>
      <p:pic>
        <p:nvPicPr>
          <p:cNvPr id="413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wirbelt wie Blätter im Winde, jauchzt und lacht und tollt. Ich blieb’ ja so gern bei der Linde, aber der Wagen rollt…"/>
          <p:cNvSpPr txBox="1"/>
          <p:nvPr/>
        </p:nvSpPr>
        <p:spPr>
          <a:xfrm>
            <a:off x="945328" y="2022475"/>
            <a:ext cx="22493344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wirbelt wie Blätter im Winde, jauchzt und lacht und tollt.</a:t>
            </a:r>
            <a:br/>
            <a:r>
              <a:t>Ich blieb’ ja so gern bei der Linde, aber der Wagen rollt…</a:t>
            </a:r>
          </a:p>
        </p:txBody>
      </p:sp>
      <p:pic>
        <p:nvPicPr>
          <p:cNvPr id="416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Ich blieb’ ja so gern bei der Linde, aber der Wagen rollt."/>
          <p:cNvSpPr txBox="1"/>
          <p:nvPr/>
        </p:nvSpPr>
        <p:spPr>
          <a:xfrm>
            <a:off x="945328" y="4632324"/>
            <a:ext cx="22493344" cy="44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Ich blieb’ ja so gern bei der Linde, aber der Wagen rollt.</a:t>
            </a:r>
          </a:p>
        </p:txBody>
      </p:sp>
      <p:pic>
        <p:nvPicPr>
          <p:cNvPr id="419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itzt einmal ein Gerippe…"/>
          <p:cNvSpPr txBox="1"/>
          <p:nvPr/>
        </p:nvSpPr>
        <p:spPr>
          <a:xfrm>
            <a:off x="945328" y="2022475"/>
            <a:ext cx="22493344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Sitzt einmal ein Gerippe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dort bei dem Schwager vorn.</a:t>
            </a:r>
            <a:br/>
            <a:r>
              <a:t>Schwingt statt der Peitsche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die Hippe, Stundenglas statt Horn,</a:t>
            </a:r>
          </a:p>
        </p:txBody>
      </p:sp>
      <p:pic>
        <p:nvPicPr>
          <p:cNvPr id="422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ag ich: Ade nun, ihr Lieben,…"/>
          <p:cNvSpPr txBox="1"/>
          <p:nvPr/>
        </p:nvSpPr>
        <p:spPr>
          <a:xfrm>
            <a:off x="945328" y="2022475"/>
            <a:ext cx="22493344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sag ich: Ade nun, ihr Lieben,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die ihr nicht mitfahren wollt.</a:t>
            </a:r>
            <a:br/>
            <a:r>
              <a:t>Ich wär’ ja so gern noch geblieben, aber der Wagen rollt…</a:t>
            </a:r>
          </a:p>
        </p:txBody>
      </p:sp>
      <p:pic>
        <p:nvPicPr>
          <p:cNvPr id="425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Ich wär’ ja so gern noch geblieben, aber der Wagen rollt."/>
          <p:cNvSpPr txBox="1"/>
          <p:nvPr/>
        </p:nvSpPr>
        <p:spPr>
          <a:xfrm>
            <a:off x="945328" y="4632324"/>
            <a:ext cx="22493344" cy="44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Ich wär’ ja so gern noch geblieben, aber der Wagen rollt.</a:t>
            </a:r>
          </a:p>
        </p:txBody>
      </p:sp>
      <p:pic>
        <p:nvPicPr>
          <p:cNvPr id="428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30625" y="10862792"/>
            <a:ext cx="6522751" cy="3261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0313" y="-84551"/>
            <a:ext cx="24684626" cy="13885102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In einem kühlen Grunde"/>
          <p:cNvSpPr txBox="1"/>
          <p:nvPr>
            <p:ph type="ctrTitle"/>
          </p:nvPr>
        </p:nvSpPr>
        <p:spPr>
          <a:xfrm>
            <a:off x="-306996" y="11039872"/>
            <a:ext cx="24997992" cy="2235332"/>
          </a:xfrm>
          <a:prstGeom prst="rect">
            <a:avLst/>
          </a:prstGeom>
          <a:solidFill>
            <a:srgbClr val="8E9D63"/>
          </a:solidFill>
          <a:ln w="63500">
            <a:solidFill>
              <a:srgbClr val="0000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anchor="ctr"/>
          <a:lstStyle>
            <a:lvl1pPr algn="ctr">
              <a:defRPr spc="-239" sz="12000">
                <a:solidFill>
                  <a:srgbClr val="F3F6D8"/>
                </a:solidFill>
              </a:defRPr>
            </a:lvl1pPr>
          </a:lstStyle>
          <a:p>
            <a:pPr/>
            <a:r>
              <a:t>In einem kühlen Grunde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Ännchen von Tharau,…"/>
          <p:cNvSpPr txBox="1"/>
          <p:nvPr/>
        </p:nvSpPr>
        <p:spPr>
          <a:xfrm>
            <a:off x="1922833" y="1079499"/>
            <a:ext cx="2053833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Ännchen von Tharau,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mein Licht, meine Sonn.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Mein Leben schließ' ich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um deines herum.</a:t>
            </a:r>
          </a:p>
        </p:txBody>
      </p:sp>
      <p:pic>
        <p:nvPicPr>
          <p:cNvPr id="205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In einem kühlen Grunde, da geht ein Mühlenrad. |: Mein Liebchen ist verschwunden, das dort gewohnet hat. :|"/>
          <p:cNvSpPr txBox="1"/>
          <p:nvPr/>
        </p:nvSpPr>
        <p:spPr>
          <a:xfrm>
            <a:off x="945328" y="2022475"/>
            <a:ext cx="22493344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In einem kühlen Grunde,</a:t>
            </a:r>
            <a:br/>
            <a:r>
              <a:t>da geht ein Mühlenrad.</a:t>
            </a:r>
            <a:br/>
            <a:r>
              <a:t>|: Mein Liebchen ist verschwunden,</a:t>
            </a:r>
            <a:br/>
            <a:r>
              <a:t>das dort gewohnet hat. :|</a:t>
            </a:r>
          </a:p>
        </p:txBody>
      </p:sp>
      <p:pic>
        <p:nvPicPr>
          <p:cNvPr id="435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ie hat mir Treu' versprochen, gab mir ein' Ring dabei. |: Sie hat die Treu' gebrochen, das Ringlein sprang entzwei. :|"/>
          <p:cNvSpPr txBox="1"/>
          <p:nvPr/>
        </p:nvSpPr>
        <p:spPr>
          <a:xfrm>
            <a:off x="945328" y="2022475"/>
            <a:ext cx="22493344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Sie hat mir Treu' versprochen,</a:t>
            </a:r>
            <a:br/>
            <a:r>
              <a:t>gab mir ein' Ring dabei.</a:t>
            </a:r>
            <a:br/>
            <a:r>
              <a:t>|: Sie hat die Treu' gebrochen,</a:t>
            </a:r>
            <a:br/>
            <a:r>
              <a:t>das Ringlein sprang entzwei. :|</a:t>
            </a:r>
          </a:p>
        </p:txBody>
      </p:sp>
      <p:pic>
        <p:nvPicPr>
          <p:cNvPr id="438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Ich möcht' als Spielmann reisen wohl in die Welt hinaus |: und singen meine Weisen und geh’n von Haus zu Haus. :|"/>
          <p:cNvSpPr txBox="1"/>
          <p:nvPr/>
        </p:nvSpPr>
        <p:spPr>
          <a:xfrm>
            <a:off x="945328" y="2022475"/>
            <a:ext cx="22493344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Ich möcht' als Spielmann reisen</a:t>
            </a:r>
            <a:br/>
            <a:r>
              <a:t>wohl in die Welt hinaus</a:t>
            </a:r>
            <a:br/>
            <a:r>
              <a:t>|: und singen meine Weisen</a:t>
            </a:r>
            <a:br/>
            <a:r>
              <a:t>und geh’n von Haus zu Haus. :|</a:t>
            </a:r>
          </a:p>
        </p:txBody>
      </p:sp>
      <p:pic>
        <p:nvPicPr>
          <p:cNvPr id="441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Hör' ich das Mühlrad gehen, ich weiß nicht, was ich will; |: ich möcht' am liebsten sterben, da wär's auf einmal still. :|"/>
          <p:cNvSpPr txBox="1"/>
          <p:nvPr/>
        </p:nvSpPr>
        <p:spPr>
          <a:xfrm>
            <a:off x="945328" y="2022475"/>
            <a:ext cx="22493344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Hör' ich das Mühlrad gehen,</a:t>
            </a:r>
            <a:br/>
            <a:r>
              <a:t>ich weiß nicht, was ich will;</a:t>
            </a:r>
            <a:br/>
            <a:r>
              <a:t>|: ich möcht' am liebsten sterben,</a:t>
            </a:r>
            <a:br/>
            <a:r>
              <a:t>da wär's auf einmal still. :|</a:t>
            </a:r>
          </a:p>
        </p:txBody>
      </p:sp>
      <p:pic>
        <p:nvPicPr>
          <p:cNvPr id="444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52401" y="11684568"/>
            <a:ext cx="4879199" cy="243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l="0" t="0" r="0" b="11543"/>
          <a:stretch>
            <a:fillRect/>
          </a:stretch>
        </p:blipFill>
        <p:spPr>
          <a:xfrm>
            <a:off x="-174247" y="-609777"/>
            <a:ext cx="24732494" cy="14579320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Kein schöner Land in dieser Zeit"/>
          <p:cNvSpPr txBox="1"/>
          <p:nvPr>
            <p:ph type="ctrTitle"/>
          </p:nvPr>
        </p:nvSpPr>
        <p:spPr>
          <a:xfrm>
            <a:off x="-191525" y="10129646"/>
            <a:ext cx="24767050" cy="2235331"/>
          </a:xfrm>
          <a:prstGeom prst="rect">
            <a:avLst/>
          </a:prstGeom>
          <a:solidFill>
            <a:srgbClr val="784B52"/>
          </a:solidFill>
          <a:ln w="63500">
            <a:solidFill>
              <a:srgbClr val="0000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anchor="ctr"/>
          <a:lstStyle>
            <a:lvl1pPr algn="ctr">
              <a:defRPr spc="-239" sz="12000">
                <a:solidFill>
                  <a:srgbClr val="E4B8A4"/>
                </a:solidFill>
              </a:defRPr>
            </a:lvl1pPr>
          </a:lstStyle>
          <a:p>
            <a:pPr/>
            <a:r>
              <a:t>Kein schöner Land in dieser Zeit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Kein schöner Land in dieser Zeit als hier das unsre weit und breit, |: wo wir uns finden wohl untern Linden zur Abendzeit. :|"/>
          <p:cNvSpPr txBox="1"/>
          <p:nvPr/>
        </p:nvSpPr>
        <p:spPr>
          <a:xfrm>
            <a:off x="945328" y="2022475"/>
            <a:ext cx="22493344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Kein schöner Land in dieser Zeit</a:t>
            </a:r>
            <a:br/>
            <a:r>
              <a:t>als hier das unsre weit und breit,</a:t>
            </a:r>
            <a:br/>
            <a:r>
              <a:t>|: wo wir uns finden wohl untern Linden zur Abendzeit. :|</a:t>
            </a:r>
          </a:p>
        </p:txBody>
      </p:sp>
      <p:pic>
        <p:nvPicPr>
          <p:cNvPr id="451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Da haben wir so manche Stund gesessen da in froher Rund |:  und taten singen, die Lieder klingen im Eichengrund. :|"/>
          <p:cNvSpPr txBox="1"/>
          <p:nvPr/>
        </p:nvSpPr>
        <p:spPr>
          <a:xfrm>
            <a:off x="308421" y="2022475"/>
            <a:ext cx="23767157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Da haben wir so manche Stund</a:t>
            </a:r>
            <a:br/>
            <a:r>
              <a:t>gesessen da in froher Rund</a:t>
            </a:r>
            <a:br/>
            <a:r>
              <a:t>|:  und taten singen, die Lieder klingen</a:t>
            </a:r>
            <a:br/>
            <a:r>
              <a:t>im Eichengrund. :|</a:t>
            </a:r>
          </a:p>
        </p:txBody>
      </p:sp>
      <p:pic>
        <p:nvPicPr>
          <p:cNvPr id="454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Dass wir uns hier in diesem Tal noch treffen so viel hundertmal, |: Gott mag es schenken,…"/>
          <p:cNvSpPr txBox="1"/>
          <p:nvPr/>
        </p:nvSpPr>
        <p:spPr>
          <a:xfrm>
            <a:off x="247426" y="2022475"/>
            <a:ext cx="23889149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Dass wir uns hier in diesem Tal</a:t>
            </a:r>
            <a:br/>
            <a:r>
              <a:t>noch treffen so viel hundertmal,</a:t>
            </a:r>
            <a:br/>
            <a:r>
              <a:t>|: Gott mag es schenken,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Gott mag es lenken, er hat die Gnad. :|</a:t>
            </a:r>
          </a:p>
        </p:txBody>
      </p:sp>
      <p:pic>
        <p:nvPicPr>
          <p:cNvPr id="457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Nun, Schwestern, Brüder, gute Nacht, der Herr im hohen Himmel wacht; |: in seiner Güten uns zu behüten, ist er bedacht! :|"/>
          <p:cNvSpPr txBox="1"/>
          <p:nvPr/>
        </p:nvSpPr>
        <p:spPr>
          <a:xfrm>
            <a:off x="461210" y="2022475"/>
            <a:ext cx="23461580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Nun, Schwestern, Brüder, gute Nacht,</a:t>
            </a:r>
            <a:br/>
            <a:r>
              <a:t>der Herr im hohen Himmel wacht;</a:t>
            </a:r>
            <a:br/>
            <a:r>
              <a:t>|: in seiner Güten uns zu behüten,</a:t>
            </a:r>
            <a:br/>
            <a:r>
              <a:t>ist er bedacht! :|</a:t>
            </a:r>
          </a:p>
        </p:txBody>
      </p:sp>
      <p:pic>
        <p:nvPicPr>
          <p:cNvPr id="460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52401" y="11684568"/>
            <a:ext cx="4879199" cy="243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l="0" t="8447" r="0" b="0"/>
          <a:stretch>
            <a:fillRect/>
          </a:stretch>
        </p:blipFill>
        <p:spPr>
          <a:xfrm>
            <a:off x="-59536" y="-291129"/>
            <a:ext cx="24503072" cy="14949606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Wenn alle Brünnlein fließen"/>
          <p:cNvSpPr txBox="1"/>
          <p:nvPr>
            <p:ph type="ctrTitle"/>
          </p:nvPr>
        </p:nvSpPr>
        <p:spPr>
          <a:xfrm>
            <a:off x="-299040" y="11039872"/>
            <a:ext cx="24982080" cy="2235332"/>
          </a:xfrm>
          <a:prstGeom prst="rect">
            <a:avLst/>
          </a:prstGeom>
          <a:solidFill>
            <a:srgbClr val="FCF6EE">
              <a:alpha val="83856"/>
            </a:srgbClr>
          </a:solidFill>
          <a:ln w="63500">
            <a:solidFill>
              <a:srgbClr val="0000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anchor="ctr"/>
          <a:lstStyle>
            <a:lvl1pPr algn="ctr">
              <a:defRPr spc="-239" sz="12000">
                <a:solidFill>
                  <a:srgbClr val="777448"/>
                </a:solidFill>
              </a:defRPr>
            </a:lvl1pPr>
          </a:lstStyle>
          <a:p>
            <a:pPr/>
            <a:r>
              <a:t>Wenn alle Brünnlein fließen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Recht als ein Palmenbaum über sich steigt, hat ihn erst Regen…"/>
          <p:cNvSpPr txBox="1"/>
          <p:nvPr/>
        </p:nvSpPr>
        <p:spPr>
          <a:xfrm>
            <a:off x="3091288" y="1079499"/>
            <a:ext cx="20538334" cy="1155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Recht als ein Palmenbaum über sich steigt,</a:t>
            </a:r>
            <a:br/>
            <a:r>
              <a:t>hat ihn erst Regen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und Sturmwind gebeugt:</a:t>
            </a:r>
          </a:p>
        </p:txBody>
      </p:sp>
      <p:pic>
        <p:nvPicPr>
          <p:cNvPr id="208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3."/>
          <p:cNvSpPr/>
          <p:nvPr/>
        </p:nvSpPr>
        <p:spPr>
          <a:xfrm>
            <a:off x="324804" y="429373"/>
            <a:ext cx="2140952" cy="213492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3.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Wenn alle Brünnlein fließen, so muß man trinken. |:  Wenn ich mein Schatz nicht rufen darf, tu ich ihm winken. :|"/>
          <p:cNvSpPr txBox="1"/>
          <p:nvPr/>
        </p:nvSpPr>
        <p:spPr>
          <a:xfrm>
            <a:off x="409367" y="2511425"/>
            <a:ext cx="23565265" cy="8693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9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Wenn alle Brünnlein fließen,</a:t>
            </a:r>
            <a:br/>
            <a:r>
              <a:t>so muß man trinken.</a:t>
            </a:r>
            <a:br/>
            <a:r>
              <a:t>|:  Wenn ich mein Schatz nicht rufen darf,</a:t>
            </a:r>
            <a:br/>
            <a:r>
              <a:t>tu ich ihm winken. :|</a:t>
            </a:r>
          </a:p>
        </p:txBody>
      </p:sp>
      <p:pic>
        <p:nvPicPr>
          <p:cNvPr id="467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Ja, winken mit den Äugelein…"/>
          <p:cNvSpPr txBox="1"/>
          <p:nvPr/>
        </p:nvSpPr>
        <p:spPr>
          <a:xfrm>
            <a:off x="308421" y="2022475"/>
            <a:ext cx="23767157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Ja, winken mit den Äugelein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und treten auf den Fuß, </a:t>
            </a:r>
            <a:br/>
            <a:r>
              <a:t>|: 's ist eine in der Stube drin,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die meine werden muss. :|</a:t>
            </a:r>
          </a:p>
        </p:txBody>
      </p:sp>
      <p:pic>
        <p:nvPicPr>
          <p:cNvPr id="470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Warum soll sie's nicht werden,…"/>
          <p:cNvSpPr txBox="1"/>
          <p:nvPr/>
        </p:nvSpPr>
        <p:spPr>
          <a:xfrm>
            <a:off x="247426" y="2022475"/>
            <a:ext cx="23889149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Warum soll sie's nicht werden,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ich hab sie ja so gern. </a:t>
            </a:r>
            <a:br/>
            <a:r>
              <a:t>|: Sie hat zwei blaue Äugelein, die leuchten wie zwei Stern'. :|</a:t>
            </a:r>
          </a:p>
        </p:txBody>
      </p:sp>
      <p:pic>
        <p:nvPicPr>
          <p:cNvPr id="473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ie hat zwei rote Wängelein,…"/>
          <p:cNvSpPr txBox="1"/>
          <p:nvPr/>
        </p:nvSpPr>
        <p:spPr>
          <a:xfrm>
            <a:off x="461210" y="2022475"/>
            <a:ext cx="23461580" cy="967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Sie hat zwei rote Wängelein,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 b="1" sz="10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sind röter als der Wein, </a:t>
            </a:r>
            <a:br/>
            <a:r>
              <a:t>|: ein solches Mädel find'st du nicht wohl unter'm Sonnenschein. :|</a:t>
            </a:r>
          </a:p>
        </p:txBody>
      </p:sp>
      <p:pic>
        <p:nvPicPr>
          <p:cNvPr id="476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54" y="12365187"/>
            <a:ext cx="1067092" cy="1178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52401" y="11684568"/>
            <a:ext cx="4879199" cy="243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Bildquellen:…"/>
          <p:cNvSpPr txBox="1"/>
          <p:nvPr>
            <p:ph type="ctrTitle"/>
          </p:nvPr>
        </p:nvSpPr>
        <p:spPr>
          <a:xfrm>
            <a:off x="1206498" y="1373997"/>
            <a:ext cx="21971004" cy="10968006"/>
          </a:xfrm>
          <a:prstGeom prst="rect">
            <a:avLst/>
          </a:prstGeom>
        </p:spPr>
        <p:txBody>
          <a:bodyPr anchor="t"/>
          <a:lstStyle/>
          <a:p>
            <a:pPr>
              <a:defRPr spc="-59" sz="3000"/>
            </a:pPr>
            <a:r>
              <a:t>Bildquellen:</a:t>
            </a:r>
          </a:p>
          <a:p>
            <a:pPr>
              <a:defRPr spc="-59" sz="3000"/>
            </a:pPr>
          </a:p>
          <a:p>
            <a:pPr marL="740833" indent="-740833">
              <a:buSzPct val="100000"/>
              <a:defRPr b="0" spc="-59" sz="3000"/>
            </a:pPr>
            <a:r>
              <a:rPr u="sng">
                <a:hlinkClick r:id="rId2" invalidUrl="" action="" tgtFrame="" tooltip="" history="1" highlightClick="0" endSnd="0"/>
              </a:rPr>
              <a:t>https://pixabay.com/vectors/bird-tweeting-singing-melody-song-1295782/</a:t>
            </a:r>
          </a:p>
          <a:p>
            <a:pPr marL="740833" indent="-740833">
              <a:buSzPct val="100000"/>
              <a:defRPr b="0" spc="-59" sz="3000"/>
            </a:pPr>
            <a:r>
              <a:t>KI-generiertes Bild </a:t>
            </a:r>
          </a:p>
          <a:p>
            <a:pPr marL="740833" indent="-740833">
              <a:buSzPct val="100000"/>
              <a:defRPr b="0" spc="-59" sz="3000"/>
            </a:pPr>
            <a:r>
              <a:rPr u="sng">
                <a:hlinkClick r:id="rId3" invalidUrl="" action="" tgtFrame="" tooltip="" history="1" highlightClick="0" endSnd="0"/>
              </a:rPr>
              <a:t>https://pixabay.com/vectors/divider-separator-flourish-line-art-8103125/</a:t>
            </a:r>
          </a:p>
          <a:p>
            <a:pPr marL="740833" indent="-740833">
              <a:buSzPct val="100000"/>
              <a:defRPr b="0" spc="-59" sz="3000"/>
            </a:pPr>
            <a:r>
              <a:rPr u="sng">
                <a:hlinkClick r:id="rId4" invalidUrl="" action="" tgtFrame="" tooltip="" history="1" highlightClick="0" endSnd="0"/>
              </a:rPr>
              <a:t>https://pixabay.com/photos/spring-bird-bird-spring-blue-2295434/</a:t>
            </a:r>
          </a:p>
          <a:p>
            <a:pPr marL="740833" indent="-740833">
              <a:buSzPct val="100000"/>
              <a:defRPr b="0" spc="-59" sz="3000"/>
            </a:pPr>
            <a:r>
              <a:rPr u="sng">
                <a:hlinkClick r:id="rId5" invalidUrl="" action="" tgtFrame="" tooltip="" history="1" highlightClick="0" endSnd="0"/>
              </a:rPr>
              <a:t>https://pixabay.com/photos/town-square-fountain-houses-facade-8434094/</a:t>
            </a:r>
          </a:p>
          <a:p>
            <a:pPr marL="740833" indent="-740833">
              <a:buSzPct val="100000"/>
              <a:defRPr b="0" spc="-59" sz="3000"/>
            </a:pPr>
            <a:r>
              <a:t>https://pixabay.com/photos/moon-cypress-mountains-moonrise-182145/</a:t>
            </a:r>
          </a:p>
          <a:p>
            <a:pPr marL="555625" indent="-555625">
              <a:buSzPct val="100000"/>
              <a:defRPr b="0" spc="-59" sz="3000"/>
            </a:pPr>
            <a:r>
              <a:rPr u="sng">
                <a:hlinkClick r:id="rId6" invalidUrl="" action="" tgtFrame="" tooltip="" history="1" highlightClick="0" endSnd="0"/>
              </a:rPr>
              <a:t>https://pixabay.com/photos/ballons-airballons-sky-happiness-989038/</a:t>
            </a:r>
          </a:p>
          <a:p>
            <a:pPr marL="555625" indent="-555625">
              <a:buSzPct val="100000"/>
              <a:defRPr b="0" spc="-59" sz="3000"/>
            </a:pPr>
            <a:r>
              <a:rPr u="sng">
                <a:hlinkClick r:id="rId7" invalidUrl="" action="" tgtFrame="" tooltip="" history="1" highlightClick="0" endSnd="0"/>
              </a:rPr>
              <a:t>https://pixabay.com/photos/flowers-crocus-meadow-spring-crocus-318291/</a:t>
            </a:r>
          </a:p>
          <a:p>
            <a:pPr marL="555625" indent="-555625">
              <a:buSzPct val="100000"/>
              <a:defRPr b="0" spc="-59" sz="3000"/>
            </a:pPr>
            <a:r>
              <a:t>https://pixabay.com/photos/rose-yellow-rose-blossom-bloom-8252992/</a:t>
            </a:r>
          </a:p>
          <a:p>
            <a:pPr marL="555625" indent="-555625">
              <a:buSzPct val="100000"/>
              <a:defRPr b="0" spc="-59" sz="3000"/>
            </a:pPr>
            <a:r>
              <a:rPr u="sng">
                <a:hlinkClick r:id="rId8" invalidUrl="" action="" tgtFrame="" tooltip="" history="1" highlightClick="0" endSnd="0"/>
              </a:rPr>
              <a:t>https://pixabay.com/photos/flower-blossom-bloom-sheet-music-8271486/</a:t>
            </a:r>
          </a:p>
          <a:p>
            <a:pPr marL="555625" indent="-555625">
              <a:buSzPct val="100000"/>
              <a:defRPr b="0" spc="-59" sz="3000"/>
            </a:pPr>
            <a:r>
              <a:rPr u="sng">
                <a:hlinkClick r:id="rId9" invalidUrl="" action="" tgtFrame="" tooltip="" history="1" highlightClick="0" endSnd="0"/>
              </a:rPr>
              <a:t>https://pixabay.com/photos/field-cereals-summer-sun-sunshine-192179/</a:t>
            </a:r>
          </a:p>
          <a:p>
            <a:pPr marL="555625" indent="-555625">
              <a:buSzPct val="100000"/>
              <a:defRPr b="0" spc="-59" sz="3000"/>
            </a:pPr>
            <a:r>
              <a:rPr u="sng">
                <a:hlinkClick r:id="rId10" invalidUrl="" action="" tgtFrame="" tooltip="" history="1" highlightClick="0" endSnd="0"/>
              </a:rPr>
              <a:t>https://pixabay.com/photos/history-mill-old-water-2277366/</a:t>
            </a:r>
          </a:p>
          <a:p>
            <a:pPr marL="555625" indent="-555625">
              <a:buSzPct val="100000"/>
              <a:defRPr b="0" spc="-59" sz="3000"/>
            </a:pPr>
            <a:r>
              <a:rPr u="sng">
                <a:hlinkClick r:id="rId11" invalidUrl="" action="" tgtFrame="" tooltip="" history="1" highlightClick="0" endSnd="0"/>
              </a:rPr>
              <a:t>https://pixabay.com/photos/twilight-evening-landscape-sky-4971596/</a:t>
            </a:r>
          </a:p>
          <a:p>
            <a:pPr marL="555625" indent="-555625">
              <a:buSzPct val="100000"/>
              <a:defRPr b="0" spc="-59" sz="3000"/>
            </a:pPr>
            <a:r>
              <a:t>https://pixabay.com/photos/fountain-water-flow-wet-3412242/</a:t>
            </a:r>
            <a:br/>
          </a:p>
          <a:p>
            <a:pPr marL="555625" indent="-555625">
              <a:buSzPct val="100000"/>
              <a:defRPr b="0" spc="-59" sz="3000"/>
            </a:pPr>
          </a:p>
          <a:p>
            <a:pPr marL="555625" indent="-555625">
              <a:buSzPct val="100000"/>
              <a:defRPr b="0" spc="-59" sz="3000"/>
            </a:pPr>
          </a:p>
          <a:p>
            <a:pPr marL="740833" indent="-740833">
              <a:buSzPct val="100000"/>
              <a:defRPr b="0" spc="-59" sz="3000"/>
            </a:pPr>
          </a:p>
          <a:p>
            <a:pPr>
              <a:defRPr spc="-220" sz="110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